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41"/>
  </p:notesMasterIdLst>
  <p:sldIdLst>
    <p:sldId id="256" r:id="rId2"/>
    <p:sldId id="277" r:id="rId3"/>
    <p:sldId id="279" r:id="rId4"/>
    <p:sldId id="280" r:id="rId5"/>
    <p:sldId id="281" r:id="rId6"/>
    <p:sldId id="275" r:id="rId7"/>
    <p:sldId id="265" r:id="rId8"/>
    <p:sldId id="285" r:id="rId9"/>
    <p:sldId id="257" r:id="rId10"/>
    <p:sldId id="282" r:id="rId11"/>
    <p:sldId id="258" r:id="rId12"/>
    <p:sldId id="283" r:id="rId13"/>
    <p:sldId id="259" r:id="rId14"/>
    <p:sldId id="284" r:id="rId15"/>
    <p:sldId id="260" r:id="rId16"/>
    <p:sldId id="261" r:id="rId17"/>
    <p:sldId id="262" r:id="rId18"/>
    <p:sldId id="288" r:id="rId19"/>
    <p:sldId id="289" r:id="rId20"/>
    <p:sldId id="290" r:id="rId21"/>
    <p:sldId id="291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287" r:id="rId30"/>
    <p:sldId id="305" r:id="rId31"/>
    <p:sldId id="306" r:id="rId32"/>
    <p:sldId id="308" r:id="rId33"/>
    <p:sldId id="307" r:id="rId34"/>
    <p:sldId id="269" r:id="rId35"/>
    <p:sldId id="270" r:id="rId36"/>
    <p:sldId id="278" r:id="rId37"/>
    <p:sldId id="276" r:id="rId38"/>
    <p:sldId id="271" r:id="rId39"/>
    <p:sldId id="286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85C2C7-CA6A-43CF-8736-D0D541744117}" type="doc">
      <dgm:prSet loTypeId="urn:microsoft.com/office/officeart/2005/8/layout/h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B4ACC933-EDCD-4616-AF82-2D653B266C53}">
      <dgm:prSet/>
      <dgm:spPr/>
      <dgm:t>
        <a:bodyPr/>
        <a:lstStyle/>
        <a:p>
          <a:pPr rtl="0"/>
          <a:r>
            <a:rPr lang="en-US" b="1" dirty="0" smtClean="0"/>
            <a:t>Counterfeiting</a:t>
          </a:r>
          <a:endParaRPr lang="en-IN" b="1" dirty="0"/>
        </a:p>
      </dgm:t>
    </dgm:pt>
    <dgm:pt modelId="{D91621A7-2880-4B4C-9508-ECF529D9709A}" type="parTrans" cxnId="{23ED1512-D853-4F76-A5C6-A21A725266C8}">
      <dgm:prSet/>
      <dgm:spPr/>
      <dgm:t>
        <a:bodyPr/>
        <a:lstStyle/>
        <a:p>
          <a:endParaRPr lang="en-IN" b="1" dirty="0"/>
        </a:p>
      </dgm:t>
    </dgm:pt>
    <dgm:pt modelId="{E7AF33A3-4991-413A-B32D-05243D79C7B2}" type="sibTrans" cxnId="{23ED1512-D853-4F76-A5C6-A21A725266C8}">
      <dgm:prSet/>
      <dgm:spPr/>
      <dgm:t>
        <a:bodyPr/>
        <a:lstStyle/>
        <a:p>
          <a:endParaRPr lang="en-IN" b="1" dirty="0"/>
        </a:p>
      </dgm:t>
    </dgm:pt>
    <dgm:pt modelId="{9B880C6C-7D4E-4518-B170-052A59300BB7}">
      <dgm:prSet/>
      <dgm:spPr/>
      <dgm:t>
        <a:bodyPr/>
        <a:lstStyle/>
        <a:p>
          <a:pPr rtl="0"/>
          <a:r>
            <a:rPr lang="en-US" b="1" dirty="0" smtClean="0"/>
            <a:t>Trademark Infringement</a:t>
          </a:r>
          <a:endParaRPr lang="en-IN" b="1" dirty="0"/>
        </a:p>
      </dgm:t>
    </dgm:pt>
    <dgm:pt modelId="{4F7C129B-0A44-4852-A849-056734E73763}" type="parTrans" cxnId="{8F7F2BE1-9B03-4B42-B6D4-8500E088980B}">
      <dgm:prSet/>
      <dgm:spPr/>
      <dgm:t>
        <a:bodyPr/>
        <a:lstStyle/>
        <a:p>
          <a:endParaRPr lang="en-IN" b="1" dirty="0"/>
        </a:p>
      </dgm:t>
    </dgm:pt>
    <dgm:pt modelId="{4A2D882D-34E2-4836-8114-431153FD2877}" type="sibTrans" cxnId="{8F7F2BE1-9B03-4B42-B6D4-8500E088980B}">
      <dgm:prSet/>
      <dgm:spPr/>
      <dgm:t>
        <a:bodyPr/>
        <a:lstStyle/>
        <a:p>
          <a:endParaRPr lang="en-IN" b="1" dirty="0"/>
        </a:p>
      </dgm:t>
    </dgm:pt>
    <dgm:pt modelId="{9F5245E5-9D40-403E-992E-AA1EEA426E8D}">
      <dgm:prSet/>
      <dgm:spPr/>
      <dgm:t>
        <a:bodyPr/>
        <a:lstStyle/>
        <a:p>
          <a:pPr rtl="0"/>
          <a:r>
            <a:rPr lang="en-US" b="1" dirty="0" smtClean="0"/>
            <a:t>Software Piracy</a:t>
          </a:r>
          <a:endParaRPr lang="en-IN" b="1" dirty="0"/>
        </a:p>
      </dgm:t>
    </dgm:pt>
    <dgm:pt modelId="{8E7E0B19-F997-45E5-BB61-CCA7B1F40F5D}" type="parTrans" cxnId="{DA0F83A5-CE88-4E34-B752-E2AB4FFF1696}">
      <dgm:prSet/>
      <dgm:spPr/>
      <dgm:t>
        <a:bodyPr/>
        <a:lstStyle/>
        <a:p>
          <a:endParaRPr lang="en-IN" b="1" dirty="0"/>
        </a:p>
      </dgm:t>
    </dgm:pt>
    <dgm:pt modelId="{BA7B0BA5-DC1F-4060-9360-4CF1C360D7A8}" type="sibTrans" cxnId="{DA0F83A5-CE88-4E34-B752-E2AB4FFF1696}">
      <dgm:prSet/>
      <dgm:spPr/>
      <dgm:t>
        <a:bodyPr/>
        <a:lstStyle/>
        <a:p>
          <a:endParaRPr lang="en-IN" b="1" dirty="0"/>
        </a:p>
      </dgm:t>
    </dgm:pt>
    <dgm:pt modelId="{36608DF9-595B-4A22-ADCA-0070870276E7}">
      <dgm:prSet/>
      <dgm:spPr/>
      <dgm:t>
        <a:bodyPr/>
        <a:lstStyle/>
        <a:p>
          <a:pPr rtl="0"/>
          <a:r>
            <a:rPr lang="en-US" b="1" dirty="0" smtClean="0"/>
            <a:t>Copyright Infringement</a:t>
          </a:r>
          <a:endParaRPr lang="en-IN" b="1" dirty="0"/>
        </a:p>
      </dgm:t>
    </dgm:pt>
    <dgm:pt modelId="{CB59AB4E-25E2-438E-A485-9100ECABFFCC}" type="parTrans" cxnId="{F9BEB3BD-B4A8-4DCD-93FF-FC7234EE761D}">
      <dgm:prSet/>
      <dgm:spPr/>
      <dgm:t>
        <a:bodyPr/>
        <a:lstStyle/>
        <a:p>
          <a:endParaRPr lang="en-IN" b="1" dirty="0"/>
        </a:p>
      </dgm:t>
    </dgm:pt>
    <dgm:pt modelId="{0A20D112-DD9C-472F-A220-1E32E346B8BA}" type="sibTrans" cxnId="{F9BEB3BD-B4A8-4DCD-93FF-FC7234EE761D}">
      <dgm:prSet/>
      <dgm:spPr/>
      <dgm:t>
        <a:bodyPr/>
        <a:lstStyle/>
        <a:p>
          <a:endParaRPr lang="en-IN" b="1" dirty="0"/>
        </a:p>
      </dgm:t>
    </dgm:pt>
    <dgm:pt modelId="{4E805A03-FCD8-4750-AB14-AC329C475126}">
      <dgm:prSet/>
      <dgm:spPr/>
      <dgm:t>
        <a:bodyPr/>
        <a:lstStyle/>
        <a:p>
          <a:pPr rtl="0"/>
          <a:r>
            <a:rPr lang="en-US" b="1" dirty="0" smtClean="0"/>
            <a:t>Patent Infringement</a:t>
          </a:r>
          <a:endParaRPr lang="en-IN" b="1" dirty="0"/>
        </a:p>
      </dgm:t>
    </dgm:pt>
    <dgm:pt modelId="{54D3F1BE-91E4-4457-821C-E77649A93BCB}" type="parTrans" cxnId="{2085F1CA-10AE-43A2-B8BA-38921D277FAF}">
      <dgm:prSet/>
      <dgm:spPr/>
      <dgm:t>
        <a:bodyPr/>
        <a:lstStyle/>
        <a:p>
          <a:endParaRPr lang="en-IN" b="1" dirty="0"/>
        </a:p>
      </dgm:t>
    </dgm:pt>
    <dgm:pt modelId="{B19FE44F-D562-4493-A722-7830C5FBFDC2}" type="sibTrans" cxnId="{2085F1CA-10AE-43A2-B8BA-38921D277FAF}">
      <dgm:prSet/>
      <dgm:spPr/>
      <dgm:t>
        <a:bodyPr/>
        <a:lstStyle/>
        <a:p>
          <a:endParaRPr lang="en-IN" b="1" dirty="0"/>
        </a:p>
      </dgm:t>
    </dgm:pt>
    <dgm:pt modelId="{3D95541A-49A7-48C3-9231-42E5D80C95F6}" type="pres">
      <dgm:prSet presAssocID="{F085C2C7-CA6A-43CF-8736-D0D54174411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0D952A2-8088-4467-BA03-C8910B9AF037}" type="pres">
      <dgm:prSet presAssocID="{B4ACC933-EDCD-4616-AF82-2D653B266C5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D766DB-CB8E-48E4-8725-51C9B8E68A58}" type="pres">
      <dgm:prSet presAssocID="{E7AF33A3-4991-413A-B32D-05243D79C7B2}" presName="sibTrans" presStyleCnt="0"/>
      <dgm:spPr/>
    </dgm:pt>
    <dgm:pt modelId="{9C2FD089-EAFE-4563-92EE-8B48E2C5406F}" type="pres">
      <dgm:prSet presAssocID="{9B880C6C-7D4E-4518-B170-052A59300BB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0B9623-91A4-41ED-AF85-69BB4D6902E3}" type="pres">
      <dgm:prSet presAssocID="{4A2D882D-34E2-4836-8114-431153FD2877}" presName="sibTrans" presStyleCnt="0"/>
      <dgm:spPr/>
    </dgm:pt>
    <dgm:pt modelId="{9BC7D0FB-B145-4503-A5D5-AAFEFB99F784}" type="pres">
      <dgm:prSet presAssocID="{9F5245E5-9D40-403E-992E-AA1EEA426E8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63B4B9-59F6-4E6B-B0D4-6F7619532C62}" type="pres">
      <dgm:prSet presAssocID="{BA7B0BA5-DC1F-4060-9360-4CF1C360D7A8}" presName="sibTrans" presStyleCnt="0"/>
      <dgm:spPr/>
    </dgm:pt>
    <dgm:pt modelId="{881179FE-7C1B-43F5-87C8-4973D2904BA3}" type="pres">
      <dgm:prSet presAssocID="{36608DF9-595B-4A22-ADCA-0070870276E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6B8F96-40F9-458E-B52D-EDA7D835AE57}" type="pres">
      <dgm:prSet presAssocID="{0A20D112-DD9C-472F-A220-1E32E346B8BA}" presName="sibTrans" presStyleCnt="0"/>
      <dgm:spPr/>
    </dgm:pt>
    <dgm:pt modelId="{75162003-22DA-432A-A3F5-F149FCED7B9D}" type="pres">
      <dgm:prSet presAssocID="{4E805A03-FCD8-4750-AB14-AC329C47512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A04F00-0645-4219-8C9D-CC1E8D4A68B9}" type="presOf" srcId="{9F5245E5-9D40-403E-992E-AA1EEA426E8D}" destId="{9BC7D0FB-B145-4503-A5D5-AAFEFB99F784}" srcOrd="0" destOrd="0" presId="urn:microsoft.com/office/officeart/2005/8/layout/hList6"/>
    <dgm:cxn modelId="{F2F907E4-1F57-4D5C-AC08-82C3116E1A76}" type="presOf" srcId="{9B880C6C-7D4E-4518-B170-052A59300BB7}" destId="{9C2FD089-EAFE-4563-92EE-8B48E2C5406F}" srcOrd="0" destOrd="0" presId="urn:microsoft.com/office/officeart/2005/8/layout/hList6"/>
    <dgm:cxn modelId="{1A06AD45-8CE5-468C-8516-00B7FDF0013E}" type="presOf" srcId="{4E805A03-FCD8-4750-AB14-AC329C475126}" destId="{75162003-22DA-432A-A3F5-F149FCED7B9D}" srcOrd="0" destOrd="0" presId="urn:microsoft.com/office/officeart/2005/8/layout/hList6"/>
    <dgm:cxn modelId="{F9BEB3BD-B4A8-4DCD-93FF-FC7234EE761D}" srcId="{F085C2C7-CA6A-43CF-8736-D0D541744117}" destId="{36608DF9-595B-4A22-ADCA-0070870276E7}" srcOrd="3" destOrd="0" parTransId="{CB59AB4E-25E2-438E-A485-9100ECABFFCC}" sibTransId="{0A20D112-DD9C-472F-A220-1E32E346B8BA}"/>
    <dgm:cxn modelId="{8F7F2BE1-9B03-4B42-B6D4-8500E088980B}" srcId="{F085C2C7-CA6A-43CF-8736-D0D541744117}" destId="{9B880C6C-7D4E-4518-B170-052A59300BB7}" srcOrd="1" destOrd="0" parTransId="{4F7C129B-0A44-4852-A849-056734E73763}" sibTransId="{4A2D882D-34E2-4836-8114-431153FD2877}"/>
    <dgm:cxn modelId="{DA0F83A5-CE88-4E34-B752-E2AB4FFF1696}" srcId="{F085C2C7-CA6A-43CF-8736-D0D541744117}" destId="{9F5245E5-9D40-403E-992E-AA1EEA426E8D}" srcOrd="2" destOrd="0" parTransId="{8E7E0B19-F997-45E5-BB61-CCA7B1F40F5D}" sibTransId="{BA7B0BA5-DC1F-4060-9360-4CF1C360D7A8}"/>
    <dgm:cxn modelId="{00642DEC-8BF1-4219-A567-C32F1C66F871}" type="presOf" srcId="{B4ACC933-EDCD-4616-AF82-2D653B266C53}" destId="{90D952A2-8088-4467-BA03-C8910B9AF037}" srcOrd="0" destOrd="0" presId="urn:microsoft.com/office/officeart/2005/8/layout/hList6"/>
    <dgm:cxn modelId="{6E5F3CDE-D455-4C6B-8CC9-AFCC4BFE8061}" type="presOf" srcId="{36608DF9-595B-4A22-ADCA-0070870276E7}" destId="{881179FE-7C1B-43F5-87C8-4973D2904BA3}" srcOrd="0" destOrd="0" presId="urn:microsoft.com/office/officeart/2005/8/layout/hList6"/>
    <dgm:cxn modelId="{2085F1CA-10AE-43A2-B8BA-38921D277FAF}" srcId="{F085C2C7-CA6A-43CF-8736-D0D541744117}" destId="{4E805A03-FCD8-4750-AB14-AC329C475126}" srcOrd="4" destOrd="0" parTransId="{54D3F1BE-91E4-4457-821C-E77649A93BCB}" sibTransId="{B19FE44F-D562-4493-A722-7830C5FBFDC2}"/>
    <dgm:cxn modelId="{A2A6F630-59CA-4905-A37A-A88A5DA99F5F}" type="presOf" srcId="{F085C2C7-CA6A-43CF-8736-D0D541744117}" destId="{3D95541A-49A7-48C3-9231-42E5D80C95F6}" srcOrd="0" destOrd="0" presId="urn:microsoft.com/office/officeart/2005/8/layout/hList6"/>
    <dgm:cxn modelId="{23ED1512-D853-4F76-A5C6-A21A725266C8}" srcId="{F085C2C7-CA6A-43CF-8736-D0D541744117}" destId="{B4ACC933-EDCD-4616-AF82-2D653B266C53}" srcOrd="0" destOrd="0" parTransId="{D91621A7-2880-4B4C-9508-ECF529D9709A}" sibTransId="{E7AF33A3-4991-413A-B32D-05243D79C7B2}"/>
    <dgm:cxn modelId="{FFC21D62-2AEB-4EC2-806A-0212FB73A693}" type="presParOf" srcId="{3D95541A-49A7-48C3-9231-42E5D80C95F6}" destId="{90D952A2-8088-4467-BA03-C8910B9AF037}" srcOrd="0" destOrd="0" presId="urn:microsoft.com/office/officeart/2005/8/layout/hList6"/>
    <dgm:cxn modelId="{DF06E05B-03B3-4682-9038-570AA14EC545}" type="presParOf" srcId="{3D95541A-49A7-48C3-9231-42E5D80C95F6}" destId="{5CD766DB-CB8E-48E4-8725-51C9B8E68A58}" srcOrd="1" destOrd="0" presId="urn:microsoft.com/office/officeart/2005/8/layout/hList6"/>
    <dgm:cxn modelId="{CCFDC088-5407-4372-B921-03372BB7A923}" type="presParOf" srcId="{3D95541A-49A7-48C3-9231-42E5D80C95F6}" destId="{9C2FD089-EAFE-4563-92EE-8B48E2C5406F}" srcOrd="2" destOrd="0" presId="urn:microsoft.com/office/officeart/2005/8/layout/hList6"/>
    <dgm:cxn modelId="{2D91703F-4E0E-4B6D-B5A9-3B395EEC164B}" type="presParOf" srcId="{3D95541A-49A7-48C3-9231-42E5D80C95F6}" destId="{210B9623-91A4-41ED-AF85-69BB4D6902E3}" srcOrd="3" destOrd="0" presId="urn:microsoft.com/office/officeart/2005/8/layout/hList6"/>
    <dgm:cxn modelId="{A7D7B302-8A6E-4810-943F-1DD2EEDCEE58}" type="presParOf" srcId="{3D95541A-49A7-48C3-9231-42E5D80C95F6}" destId="{9BC7D0FB-B145-4503-A5D5-AAFEFB99F784}" srcOrd="4" destOrd="0" presId="urn:microsoft.com/office/officeart/2005/8/layout/hList6"/>
    <dgm:cxn modelId="{8A030A1C-3AFB-47F2-9691-ADB6F6BEA080}" type="presParOf" srcId="{3D95541A-49A7-48C3-9231-42E5D80C95F6}" destId="{0363B4B9-59F6-4E6B-B0D4-6F7619532C62}" srcOrd="5" destOrd="0" presId="urn:microsoft.com/office/officeart/2005/8/layout/hList6"/>
    <dgm:cxn modelId="{74B5F6EA-B24F-4A28-B84C-58EFC5972194}" type="presParOf" srcId="{3D95541A-49A7-48C3-9231-42E5D80C95F6}" destId="{881179FE-7C1B-43F5-87C8-4973D2904BA3}" srcOrd="6" destOrd="0" presId="urn:microsoft.com/office/officeart/2005/8/layout/hList6"/>
    <dgm:cxn modelId="{CA99F114-A698-403E-95A6-BD391A8CADCF}" type="presParOf" srcId="{3D95541A-49A7-48C3-9231-42E5D80C95F6}" destId="{346B8F96-40F9-458E-B52D-EDA7D835AE57}" srcOrd="7" destOrd="0" presId="urn:microsoft.com/office/officeart/2005/8/layout/hList6"/>
    <dgm:cxn modelId="{2D33281C-31D0-4767-9243-D05852D88C96}" type="presParOf" srcId="{3D95541A-49A7-48C3-9231-42E5D80C95F6}" destId="{75162003-22DA-432A-A3F5-F149FCED7B9D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D952A2-8088-4467-BA03-C8910B9AF037}">
      <dsp:nvSpPr>
        <dsp:cNvPr id="0" name=""/>
        <dsp:cNvSpPr/>
      </dsp:nvSpPr>
      <dsp:spPr>
        <a:xfrm rot="16200000">
          <a:off x="-1480037" y="1484605"/>
          <a:ext cx="4572000" cy="1602789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91281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Counterfeiting</a:t>
          </a:r>
          <a:endParaRPr lang="en-IN" sz="1400" b="1" kern="1200" dirty="0"/>
        </a:p>
      </dsp:txBody>
      <dsp:txXfrm rot="5400000">
        <a:off x="4568" y="914400"/>
        <a:ext cx="1602789" cy="2743200"/>
      </dsp:txXfrm>
    </dsp:sp>
    <dsp:sp modelId="{9C2FD089-EAFE-4563-92EE-8B48E2C5406F}">
      <dsp:nvSpPr>
        <dsp:cNvPr id="0" name=""/>
        <dsp:cNvSpPr/>
      </dsp:nvSpPr>
      <dsp:spPr>
        <a:xfrm rot="16200000">
          <a:off x="242961" y="1484605"/>
          <a:ext cx="4572000" cy="1602789"/>
        </a:xfrm>
        <a:prstGeom prst="flowChartManualOperation">
          <a:avLst/>
        </a:prstGeom>
        <a:solidFill>
          <a:schemeClr val="accent2">
            <a:hueOff val="1932342"/>
            <a:satOff val="-20663"/>
            <a:lumOff val="5392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91281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Trademark Infringement</a:t>
          </a:r>
          <a:endParaRPr lang="en-IN" sz="1400" b="1" kern="1200" dirty="0"/>
        </a:p>
      </dsp:txBody>
      <dsp:txXfrm rot="5400000">
        <a:off x="1727566" y="914400"/>
        <a:ext cx="1602789" cy="2743200"/>
      </dsp:txXfrm>
    </dsp:sp>
    <dsp:sp modelId="{9BC7D0FB-B145-4503-A5D5-AAFEFB99F784}">
      <dsp:nvSpPr>
        <dsp:cNvPr id="0" name=""/>
        <dsp:cNvSpPr/>
      </dsp:nvSpPr>
      <dsp:spPr>
        <a:xfrm rot="16200000">
          <a:off x="1965960" y="1484605"/>
          <a:ext cx="4572000" cy="1602789"/>
        </a:xfrm>
        <a:prstGeom prst="flowChartManualOperation">
          <a:avLst/>
        </a:prstGeom>
        <a:solidFill>
          <a:schemeClr val="accent2">
            <a:hueOff val="3864684"/>
            <a:satOff val="-41326"/>
            <a:lumOff val="10784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91281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Software Piracy</a:t>
          </a:r>
          <a:endParaRPr lang="en-IN" sz="1400" b="1" kern="1200" dirty="0"/>
        </a:p>
      </dsp:txBody>
      <dsp:txXfrm rot="5400000">
        <a:off x="3450565" y="914400"/>
        <a:ext cx="1602789" cy="2743200"/>
      </dsp:txXfrm>
    </dsp:sp>
    <dsp:sp modelId="{881179FE-7C1B-43F5-87C8-4973D2904BA3}">
      <dsp:nvSpPr>
        <dsp:cNvPr id="0" name=""/>
        <dsp:cNvSpPr/>
      </dsp:nvSpPr>
      <dsp:spPr>
        <a:xfrm rot="16200000">
          <a:off x="3688958" y="1484605"/>
          <a:ext cx="4572000" cy="1602789"/>
        </a:xfrm>
        <a:prstGeom prst="flowChartManualOperation">
          <a:avLst/>
        </a:prstGeom>
        <a:solidFill>
          <a:schemeClr val="accent2">
            <a:hueOff val="5797025"/>
            <a:satOff val="-61990"/>
            <a:lumOff val="16177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91281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Copyright Infringement</a:t>
          </a:r>
          <a:endParaRPr lang="en-IN" sz="1400" b="1" kern="1200" dirty="0"/>
        </a:p>
      </dsp:txBody>
      <dsp:txXfrm rot="5400000">
        <a:off x="5173563" y="914400"/>
        <a:ext cx="1602789" cy="2743200"/>
      </dsp:txXfrm>
    </dsp:sp>
    <dsp:sp modelId="{75162003-22DA-432A-A3F5-F149FCED7B9D}">
      <dsp:nvSpPr>
        <dsp:cNvPr id="0" name=""/>
        <dsp:cNvSpPr/>
      </dsp:nvSpPr>
      <dsp:spPr>
        <a:xfrm rot="16200000">
          <a:off x="5411957" y="1484605"/>
          <a:ext cx="4572000" cy="1602789"/>
        </a:xfrm>
        <a:prstGeom prst="flowChartManualOperation">
          <a:avLst/>
        </a:prstGeom>
        <a:solidFill>
          <a:schemeClr val="accent2">
            <a:hueOff val="7729367"/>
            <a:satOff val="-82653"/>
            <a:lumOff val="21569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91281" bIns="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Patent Infringement</a:t>
          </a:r>
          <a:endParaRPr lang="en-IN" sz="1400" b="1" kern="1200" dirty="0"/>
        </a:p>
      </dsp:txBody>
      <dsp:txXfrm rot="5400000">
        <a:off x="6896562" y="914400"/>
        <a:ext cx="1602789" cy="2743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F7F83-12E1-4460-BA36-5E3EC9DE9DD3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009D3-6E2A-48A4-9BC2-54B4F95933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30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009D3-6E2A-48A4-9BC2-54B4F95933E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95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8C64-7CEE-4377-8A9D-54E3B7ED2A12}" type="datetimeFigureOut">
              <a:rPr lang="en-IN" smtClean="0"/>
              <a:pPr/>
              <a:t>04-06-2016</a:t>
            </a:fld>
            <a:endParaRPr lang="en-I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8F60442-AA8B-49B1-B93C-659282D9840E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8C64-7CEE-4377-8A9D-54E3B7ED2A12}" type="datetimeFigureOut">
              <a:rPr lang="en-IN" smtClean="0"/>
              <a:pPr/>
              <a:t>04-06-2016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0442-AA8B-49B1-B93C-659282D9840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08F60442-AA8B-49B1-B93C-659282D9840E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8C64-7CEE-4377-8A9D-54E3B7ED2A12}" type="datetimeFigureOut">
              <a:rPr lang="en-IN" smtClean="0"/>
              <a:pPr/>
              <a:t>04-06-2016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8C64-7CEE-4377-8A9D-54E3B7ED2A12}" type="datetimeFigureOut">
              <a:rPr lang="en-IN" smtClean="0"/>
              <a:pPr/>
              <a:t>04-06-2016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8F60442-AA8B-49B1-B93C-659282D9840E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8C64-7CEE-4377-8A9D-54E3B7ED2A12}" type="datetimeFigureOut">
              <a:rPr lang="en-IN" smtClean="0"/>
              <a:pPr/>
              <a:t>04-06-2016</a:t>
            </a:fld>
            <a:endParaRPr lang="en-IN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8F60442-AA8B-49B1-B93C-659282D9840E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02C68C64-7CEE-4377-8A9D-54E3B7ED2A12}" type="datetimeFigureOut">
              <a:rPr lang="en-IN" smtClean="0"/>
              <a:pPr/>
              <a:t>04-06-2016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0442-AA8B-49B1-B93C-659282D9840E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8C64-7CEE-4377-8A9D-54E3B7ED2A12}" type="datetimeFigureOut">
              <a:rPr lang="en-IN" smtClean="0"/>
              <a:pPr/>
              <a:t>04-06-2016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IN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08F60442-AA8B-49B1-B93C-659282D9840E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8C64-7CEE-4377-8A9D-54E3B7ED2A12}" type="datetimeFigureOut">
              <a:rPr lang="en-IN" smtClean="0"/>
              <a:pPr/>
              <a:t>04-06-2016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08F60442-AA8B-49B1-B93C-659282D9840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8C64-7CEE-4377-8A9D-54E3B7ED2A12}" type="datetimeFigureOut">
              <a:rPr lang="en-IN" smtClean="0"/>
              <a:pPr/>
              <a:t>04-06-2016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8F60442-AA8B-49B1-B93C-659282D9840E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8F60442-AA8B-49B1-B93C-659282D9840E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8C64-7CEE-4377-8A9D-54E3B7ED2A12}" type="datetimeFigureOut">
              <a:rPr lang="en-IN" smtClean="0"/>
              <a:pPr/>
              <a:t>04-06-2016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08F60442-AA8B-49B1-B93C-659282D9840E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02C68C64-7CEE-4377-8A9D-54E3B7ED2A12}" type="datetimeFigureOut">
              <a:rPr lang="en-IN" smtClean="0"/>
              <a:pPr/>
              <a:t>04-06-2016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02C68C64-7CEE-4377-8A9D-54E3B7ED2A12}" type="datetimeFigureOut">
              <a:rPr lang="en-IN" smtClean="0"/>
              <a:pPr/>
              <a:t>04-06-2016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IN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8F60442-AA8B-49B1-B93C-659282D9840E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79512" y="2743201"/>
            <a:ext cx="8784976" cy="75780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Copperplate Gothic Bold" pitchFamily="34" charset="0"/>
              </a:rPr>
              <a:t>A move against duplicates</a:t>
            </a:r>
            <a:endParaRPr lang="en-IN" sz="2800" dirty="0">
              <a:solidFill>
                <a:schemeClr val="tx1"/>
              </a:solidFill>
              <a:latin typeface="Copperplate Gothic Bold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72400" cy="114868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Copperplate Gothic Bold" pitchFamily="34" charset="0"/>
              </a:rPr>
              <a:t>Brands and Fakes</a:t>
            </a:r>
            <a:endParaRPr lang="en-IN" sz="5400" dirty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 l="14109" t="30141" r="15605" b="21625"/>
          <a:stretch>
            <a:fillRect/>
          </a:stretch>
        </p:blipFill>
        <p:spPr bwMode="auto">
          <a:xfrm>
            <a:off x="683568" y="3212976"/>
            <a:ext cx="7956376" cy="3069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chemeClr val="tx1"/>
                </a:solidFill>
              </a:rPr>
              <a:t>COUNTERFEITING</a:t>
            </a: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473720"/>
          </a:xfrm>
        </p:spPr>
        <p:txBody>
          <a:bodyPr>
            <a:normAutofit/>
          </a:bodyPr>
          <a:lstStyle/>
          <a:p>
            <a:r>
              <a:rPr lang="en-I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Similar to original product in terms of colour, size, design, shape and packaging and easily deceive consumers. </a:t>
            </a:r>
          </a:p>
          <a:p>
            <a:pPr marL="45720" indent="0">
              <a:buClr>
                <a:schemeClr val="accent6">
                  <a:lumMod val="75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Tips to identify fakes</a:t>
            </a:r>
          </a:p>
          <a:p>
            <a:pPr marL="320040" lvl="1" indent="0">
              <a:buClr>
                <a:schemeClr val="accent6">
                  <a:lumMod val="75000"/>
                </a:schemeClr>
              </a:buClr>
              <a:buFont typeface="Wingdings" charset="2"/>
              <a:buNone/>
              <a:defRPr/>
            </a:pPr>
            <a:r>
              <a:rPr lang="en-I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1- Check for Expiry Date</a:t>
            </a:r>
            <a:br>
              <a:rPr lang="en-I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I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2- Check for Brand Logo</a:t>
            </a:r>
            <a:br>
              <a:rPr lang="en-I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I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3- Check for Bar Code print on</a:t>
            </a:r>
          </a:p>
          <a:p>
            <a:pPr marL="320040" lvl="1" indent="0">
              <a:buClr>
                <a:schemeClr val="accent6">
                  <a:lumMod val="75000"/>
                </a:schemeClr>
              </a:buClr>
              <a:buFont typeface="Wingdings" charset="2"/>
              <a:buNone/>
              <a:defRPr/>
            </a:pPr>
            <a:r>
              <a:rPr lang="en-I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packaging</a:t>
            </a:r>
            <a:br>
              <a:rPr lang="en-I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I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4- </a:t>
            </a:r>
            <a:r>
              <a:rPr lang="en-IN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Color</a:t>
            </a:r>
            <a:r>
              <a:rPr lang="en-I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Scheme.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I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I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chemeClr val="tx1"/>
                </a:solidFill>
              </a:rPr>
              <a:t>COUNTERFEITING</a:t>
            </a:r>
            <a:endParaRPr lang="en-IN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2110008" cy="4572000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Lakme</a:t>
            </a:r>
            <a:r>
              <a:rPr lang="en-US" b="1" dirty="0" smtClean="0"/>
              <a:t> </a:t>
            </a:r>
            <a:r>
              <a:rPr lang="en-US" b="1" dirty="0" err="1" smtClean="0"/>
              <a:t>Eyeconic</a:t>
            </a:r>
            <a:r>
              <a:rPr lang="en-US" b="1" dirty="0" smtClean="0"/>
              <a:t> </a:t>
            </a:r>
            <a:r>
              <a:rPr lang="en-US" b="1" dirty="0" err="1" smtClean="0"/>
              <a:t>Kajal</a:t>
            </a:r>
            <a:endParaRPr lang="en-IN" b="1" dirty="0"/>
          </a:p>
        </p:txBody>
      </p:sp>
      <p:pic>
        <p:nvPicPr>
          <p:cNvPr id="4" name="Picture 2" descr="C:\Users\hp\Desktop\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1382" y="1477828"/>
            <a:ext cx="5731098" cy="51915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chemeClr val="tx1"/>
                </a:solidFill>
              </a:rPr>
              <a:t>TRADEMARK INFRINGEMENT</a:t>
            </a: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702296" cy="4572000"/>
          </a:xfrm>
        </p:spPr>
        <p:txBody>
          <a:bodyPr>
            <a:normAutofit lnSpcReduction="10000"/>
          </a:bodyPr>
          <a:lstStyle/>
          <a:p>
            <a:pPr indent="-18288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charset="2"/>
              <a:buChar char="§"/>
              <a:defRPr/>
            </a:pPr>
            <a:r>
              <a:rPr lang="en-I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Copying of Logos</a:t>
            </a:r>
          </a:p>
          <a:p>
            <a:pPr marL="320040" lvl="1" indent="0">
              <a:buClr>
                <a:schemeClr val="accent6">
                  <a:lumMod val="75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Easy to reprint logo</a:t>
            </a:r>
          </a:p>
          <a:p>
            <a:pPr marL="320040" lvl="1" indent="0">
              <a:buClr>
                <a:schemeClr val="accent6">
                  <a:lumMod val="75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Misleads consumers</a:t>
            </a:r>
          </a:p>
          <a:p>
            <a:pPr marL="320040" lvl="1" indent="0">
              <a:buClr>
                <a:schemeClr val="accent6">
                  <a:lumMod val="75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Creates Confusion</a:t>
            </a:r>
          </a:p>
          <a:p>
            <a:pPr marL="320040" lvl="1" indent="0">
              <a:buClr>
                <a:schemeClr val="accent6">
                  <a:lumMod val="75000"/>
                </a:schemeClr>
              </a:buClr>
              <a:buNone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20040" lvl="1" indent="0">
              <a:buClr>
                <a:schemeClr val="accent6">
                  <a:lumMod val="75000"/>
                </a:schemeClr>
              </a:buClr>
              <a:buNone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20040" lvl="1" indent="0">
              <a:buClr>
                <a:schemeClr val="accent6">
                  <a:lumMod val="75000"/>
                </a:schemeClr>
              </a:buClr>
              <a:buNone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20040" lvl="1" indent="0">
              <a:buClr>
                <a:schemeClr val="accent6">
                  <a:lumMod val="75000"/>
                </a:schemeClr>
              </a:buClr>
              <a:buNone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charset="2"/>
              <a:buNone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Here you can clearly visualize the difference between real puma logo and fake logo.</a:t>
            </a:r>
            <a:endParaRPr lang="en-IN" sz="2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20040" lvl="1" indent="0">
              <a:buClr>
                <a:schemeClr val="accent6">
                  <a:lumMod val="75000"/>
                </a:schemeClr>
              </a:buClr>
              <a:buNone/>
              <a:defRPr/>
            </a:pPr>
            <a:endParaRPr lang="en-US" dirty="0"/>
          </a:p>
        </p:txBody>
      </p:sp>
      <p:pic>
        <p:nvPicPr>
          <p:cNvPr id="38914" name="Picture 2" descr="http://crunchmodo.com/wp-content/uploads/2013/08/log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571612"/>
            <a:ext cx="3690963" cy="2214578"/>
          </a:xfrm>
          <a:prstGeom prst="rect">
            <a:avLst/>
          </a:prstGeom>
          <a:noFill/>
        </p:spPr>
      </p:pic>
      <p:pic>
        <p:nvPicPr>
          <p:cNvPr id="17410" name="Picture 2" descr="http://c1.thejournal.ie/media/2013/04/fake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005064"/>
            <a:ext cx="3819525" cy="25812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chemeClr val="tx1"/>
                </a:solidFill>
              </a:rPr>
              <a:t>TRADE DRESS INFRINGEMENT</a:t>
            </a:r>
            <a:endParaRPr lang="en-IN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TATA SALT vs. TAJA salt</a:t>
            </a:r>
            <a:endParaRPr lang="en-IN" b="1" dirty="0"/>
          </a:p>
        </p:txBody>
      </p:sp>
      <p:pic>
        <p:nvPicPr>
          <p:cNvPr id="2051" name="Picture 3" descr="C:\Users\hp\Desktop\1010807_491425064296752_17552959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276872"/>
            <a:ext cx="2595596" cy="3024337"/>
          </a:xfrm>
          <a:prstGeom prst="rect">
            <a:avLst/>
          </a:prstGeom>
          <a:noFill/>
        </p:spPr>
      </p:pic>
      <p:pic>
        <p:nvPicPr>
          <p:cNvPr id="2058" name="Picture 10" descr="C:\Users\hp\Desktop\tata-salt-pack.jpg"/>
          <p:cNvPicPr>
            <a:picLocks noChangeAspect="1" noChangeArrowheads="1"/>
          </p:cNvPicPr>
          <p:nvPr/>
        </p:nvPicPr>
        <p:blipFill>
          <a:blip r:embed="rId3" cstate="print"/>
          <a:srcRect l="6292" r="7321"/>
          <a:stretch>
            <a:fillRect/>
          </a:stretch>
        </p:blipFill>
        <p:spPr bwMode="auto">
          <a:xfrm>
            <a:off x="1043608" y="2276873"/>
            <a:ext cx="2579483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chemeClr val="tx1"/>
                </a:solidFill>
              </a:rPr>
              <a:t>COPYING OF LOGO</a:t>
            </a: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lvl="0" indent="-182880"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I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Design  Copy</a:t>
            </a:r>
          </a:p>
          <a:p>
            <a:pPr marL="45720" lvl="0" indent="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I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Easy to copy design</a:t>
            </a:r>
          </a:p>
          <a:p>
            <a:pPr marL="45720" lvl="0" indent="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	Creates consumer confusion</a:t>
            </a:r>
          </a:p>
          <a:p>
            <a:pPr marL="45720" lvl="0" indent="0">
              <a:buClr>
                <a:schemeClr val="accent6">
                  <a:lumMod val="75000"/>
                </a:schemeClr>
              </a:buClr>
              <a:buNone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lvl="0" indent="0">
              <a:buClr>
                <a:schemeClr val="accent6">
                  <a:lumMod val="75000"/>
                </a:schemeClr>
              </a:buClr>
              <a:buNone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lvl="0" indent="0">
              <a:buClr>
                <a:schemeClr val="accent6">
                  <a:lumMod val="75000"/>
                </a:schemeClr>
              </a:buClr>
              <a:buNone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lvl="0" indent="0">
              <a:buClr>
                <a:schemeClr val="accent6">
                  <a:lumMod val="75000"/>
                </a:schemeClr>
              </a:buClr>
              <a:buNone/>
              <a:defRPr/>
            </a:pPr>
            <a:endParaRPr lang="en-I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182880">
              <a:buClr>
                <a:schemeClr val="accent6">
                  <a:lumMod val="75000"/>
                </a:schemeClr>
              </a:buClr>
              <a:defRPr/>
            </a:pPr>
            <a:r>
              <a:rPr lang="en-I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IN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Color</a:t>
            </a:r>
            <a:r>
              <a:rPr lang="en-I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Copy</a:t>
            </a:r>
          </a:p>
          <a:p>
            <a:pPr marL="45720" lvl="0" indent="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Easy to confuse customers</a:t>
            </a:r>
          </a:p>
          <a:p>
            <a:pPr marL="45720" lvl="0" indent="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Loss of revenue for companies</a:t>
            </a:r>
            <a:endParaRPr lang="en-I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lvl="0" indent="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1714488"/>
            <a:ext cx="2305050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4286256"/>
            <a:ext cx="22320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chemeClr val="tx1"/>
                </a:solidFill>
              </a:rPr>
              <a:t>SOFTWARE PIRACY</a:t>
            </a:r>
            <a:endParaRPr lang="en-IN" b="1" u="sng" dirty="0">
              <a:solidFill>
                <a:schemeClr val="tx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MICROSOFT WINDOWS</a:t>
            </a:r>
            <a:endParaRPr lang="en-IN" b="1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941168"/>
            <a:ext cx="48577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 descr="C:\Users\hp\Desktop\microsoft_office_youtub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420888"/>
            <a:ext cx="5143500" cy="247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chemeClr val="tx1"/>
                </a:solidFill>
              </a:rPr>
              <a:t>COPYRIGHT INFRINGEMENT</a:t>
            </a:r>
            <a:endParaRPr lang="en-IN" b="1" u="sng" dirty="0">
              <a:solidFill>
                <a:schemeClr val="tx1"/>
              </a:solidFill>
            </a:endParaRPr>
          </a:p>
        </p:txBody>
      </p:sp>
      <p:pic>
        <p:nvPicPr>
          <p:cNvPr id="18434" name="Picture 2" descr="C:\Users\hp\Desktop\yttradmarkm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6300" r="36149" b="77131"/>
          <a:stretch>
            <a:fillRect/>
          </a:stretch>
        </p:blipFill>
        <p:spPr bwMode="auto">
          <a:xfrm>
            <a:off x="5044133" y="3607627"/>
            <a:ext cx="3500462" cy="64418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4143380"/>
            <a:ext cx="37444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Some users post videos clippings from movies without taking permission from the copyright owner, which is illegal under the copyright act.</a:t>
            </a:r>
          </a:p>
          <a:p>
            <a:pPr>
              <a:buFont typeface="Arial" pitchFamily="34" charset="0"/>
              <a:buChar char="•"/>
            </a:pPr>
            <a:endParaRPr lang="en-IN" dirty="0"/>
          </a:p>
        </p:txBody>
      </p:sp>
      <p:pic>
        <p:nvPicPr>
          <p:cNvPr id="10242" name="Picture 2" descr="http://www.contentrow.com/wp-content/uploads/2012/08/copyright-youtu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4214818"/>
            <a:ext cx="3472529" cy="217296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1785926"/>
            <a:ext cx="32147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 smtClean="0"/>
              <a:t>Piracy of Software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 smtClean="0"/>
              <a:t>Piracy of Books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 smtClean="0"/>
              <a:t>Piracy of Music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500174"/>
            <a:ext cx="384767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chemeClr val="tx1"/>
                </a:solidFill>
              </a:rPr>
              <a:t>PATENT INFRINGEMENT</a:t>
            </a:r>
            <a:endParaRPr lang="en-IN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Apple vs. Samsung</a:t>
            </a:r>
            <a:endParaRPr lang="en-IN" b="1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132856"/>
            <a:ext cx="5400600" cy="443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404664"/>
            <a:ext cx="6120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  </a:t>
            </a:r>
            <a:r>
              <a:rPr lang="en-US" sz="2400" dirty="0" smtClean="0"/>
              <a:t>  </a:t>
            </a:r>
            <a:r>
              <a:rPr lang="en-US" sz="2800" dirty="0" smtClean="0"/>
              <a:t>Case </a:t>
            </a:r>
            <a:r>
              <a:rPr lang="en-US" sz="2800" dirty="0" smtClean="0"/>
              <a:t>study </a:t>
            </a:r>
            <a:r>
              <a:rPr lang="en-US" sz="2800" dirty="0" smtClean="0"/>
              <a:t>for some of known Brands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1027" name="Picture 3" descr="D:\shail\Differentiator\Intex\20150624021228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8640959" cy="441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296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hail\Differentiator\Intex\20150624021228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877175" cy="52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404665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  </a:t>
            </a:r>
            <a:r>
              <a:rPr lang="en-US" sz="2400" dirty="0" smtClean="0"/>
              <a:t>  </a:t>
            </a:r>
            <a:r>
              <a:rPr lang="en-US" sz="2800" dirty="0" smtClean="0"/>
              <a:t>Case </a:t>
            </a:r>
            <a:r>
              <a:rPr lang="en-US" sz="2800" dirty="0" smtClean="0"/>
              <a:t>study </a:t>
            </a:r>
            <a:r>
              <a:rPr lang="en-US" sz="2800" dirty="0" smtClean="0"/>
              <a:t>for Battery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3162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chemeClr val="tx1"/>
                </a:solidFill>
              </a:rPr>
              <a:t>INTELLECTUAL PROPERTY RIGHTS</a:t>
            </a: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3902216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Intellectual property (IP) refers to creations of the mind, such as inventions; literary and artistic works; designs; and symbols, names and images used in commerce.</a:t>
            </a:r>
          </a:p>
          <a:p>
            <a:pPr algn="just"/>
            <a:r>
              <a:rPr lang="en-US" dirty="0" smtClean="0"/>
              <a:t>Intellectual Property Rights (IPR) are legal rights which safeguard creators and other producers of intellectual goods &amp; services by granting them certain time-limited rights to control their use. 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hail\Differentiator\Intex\20150624021228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7800975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051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hail\Differentiator\Intex\201506240212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639050" cy="451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7664" y="404665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Case </a:t>
            </a:r>
            <a:r>
              <a:rPr lang="en-US" sz="2800" dirty="0" smtClean="0"/>
              <a:t>study </a:t>
            </a:r>
            <a:r>
              <a:rPr lang="en-US" sz="2800" dirty="0" smtClean="0"/>
              <a:t>for Power Bank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74391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shail\Differentiator\Berina\Picture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768752" cy="484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380304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                     </a:t>
            </a:r>
            <a:r>
              <a:rPr lang="en-US" sz="2000" dirty="0" smtClean="0"/>
              <a:t>Case Study </a:t>
            </a:r>
            <a:r>
              <a:rPr lang="en-US" sz="2000" dirty="0" smtClean="0"/>
              <a:t>for Hair Cream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9964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shail\Differentiator\Berina\Picture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344816" cy="512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443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shail\Differentiator\Berina\Pictur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99288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489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764704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Case Study for </a:t>
            </a:r>
            <a:r>
              <a:rPr lang="en-US" sz="2400" dirty="0" smtClean="0"/>
              <a:t>Pump</a:t>
            </a:r>
            <a:endParaRPr lang="en-US" sz="2400" dirty="0"/>
          </a:p>
        </p:txBody>
      </p:sp>
      <p:pic>
        <p:nvPicPr>
          <p:cNvPr id="11266" name="Picture 2" descr="D:\shail\Differentiator\Usha\usha differentaitor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69674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350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shail\Differentiator\Usha\usha differentia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18123"/>
            <a:ext cx="6264696" cy="446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146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shail\Differentiator\Usha\Usha differentiator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560840" cy="485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526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311445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Study for </a:t>
            </a:r>
            <a:r>
              <a:rPr lang="en-US" dirty="0" smtClean="0"/>
              <a:t>Sewing </a:t>
            </a:r>
            <a:r>
              <a:rPr lang="en-US" dirty="0" smtClean="0"/>
              <a:t>Machine</a:t>
            </a: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680778"/>
            <a:ext cx="4104456" cy="271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54749"/>
            <a:ext cx="3744416" cy="264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3960441" cy="251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25758"/>
            <a:ext cx="383242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848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59832" y="389673"/>
            <a:ext cx="4248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Case Study for Washing powder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04864"/>
            <a:ext cx="748883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11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TRADEMARK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857364"/>
            <a:ext cx="8503920" cy="307183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 trademark is defined as any mark, symbol, device  combination of color which is used by one person /enterprise to characterize or distinguish his goods and services from others.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Here we can visualize different trademarks in daily life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4945063"/>
            <a:ext cx="12954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5" y="4945063"/>
            <a:ext cx="1368425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4978400"/>
            <a:ext cx="107950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5600" y="4987925"/>
            <a:ext cx="1216025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8325" y="4957763"/>
            <a:ext cx="13255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41682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7664" y="404664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  </a:t>
            </a:r>
            <a:r>
              <a:rPr lang="en-US" sz="2400" dirty="0" smtClean="0"/>
              <a:t>  </a:t>
            </a:r>
            <a:r>
              <a:rPr lang="en-US" sz="2800" dirty="0" smtClean="0"/>
              <a:t>Case </a:t>
            </a:r>
            <a:r>
              <a:rPr lang="en-US" sz="2800" dirty="0" smtClean="0"/>
              <a:t>study </a:t>
            </a:r>
            <a:r>
              <a:rPr lang="en-US" sz="2800" dirty="0" smtClean="0"/>
              <a:t>for Detergent Cake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259048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20080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389673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Case Study for Washing powder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7601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734481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389673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Case Study for Talcum Powder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317493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7"/>
            <a:ext cx="7416823" cy="353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389673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Case Study for Skin Cream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6743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251520" y="2348880"/>
            <a:ext cx="8504237" cy="4032448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Our vision</a:t>
            </a:r>
          </a:p>
          <a:p>
            <a:pPr lvl="1" algn="just"/>
            <a:r>
              <a:rPr lang="en-IN" i="1" dirty="0" smtClean="0">
                <a:solidFill>
                  <a:schemeClr val="tx1"/>
                </a:solidFill>
              </a:rPr>
              <a:t>To be a global leading integrated platform to fight counterfeiting</a:t>
            </a:r>
          </a:p>
          <a:p>
            <a:pPr algn="just"/>
            <a:r>
              <a:rPr lang="en-US" b="1" dirty="0" smtClean="0"/>
              <a:t>Our mission</a:t>
            </a:r>
          </a:p>
          <a:p>
            <a:pPr lvl="1"/>
            <a:r>
              <a:rPr lang="en-IN" i="1" dirty="0" smtClean="0">
                <a:solidFill>
                  <a:schemeClr val="tx1"/>
                </a:solidFill>
              </a:rPr>
              <a:t>To bring over 3,00,000 brand protectors/ volunteers in the Brands and Fakes ecosystem.</a:t>
            </a:r>
            <a:endParaRPr lang="en-IN" dirty="0" smtClean="0">
              <a:solidFill>
                <a:schemeClr val="tx1"/>
              </a:solidFill>
            </a:endParaRPr>
          </a:p>
          <a:p>
            <a:pPr lvl="1"/>
            <a:r>
              <a:rPr lang="en-IN" i="1" dirty="0" smtClean="0">
                <a:solidFill>
                  <a:schemeClr val="tx1"/>
                </a:solidFill>
              </a:rPr>
              <a:t>To provide brand protection services to 500 leading brands in India.</a:t>
            </a:r>
            <a:endParaRPr lang="en-IN" dirty="0" smtClean="0">
              <a:solidFill>
                <a:schemeClr val="tx1"/>
              </a:solidFill>
            </a:endParaRPr>
          </a:p>
          <a:p>
            <a:pPr lvl="1"/>
            <a:r>
              <a:rPr lang="en-IN" i="1" dirty="0" smtClean="0">
                <a:solidFill>
                  <a:schemeClr val="tx1"/>
                </a:solidFill>
              </a:rPr>
              <a:t>To be a preferred collaborative platform to over 250 brand protection agencies.</a:t>
            </a:r>
          </a:p>
          <a:p>
            <a:pPr lvl="1"/>
            <a:r>
              <a:rPr lang="en-IN" i="1" dirty="0" smtClean="0">
                <a:solidFill>
                  <a:schemeClr val="tx1"/>
                </a:solidFill>
              </a:rPr>
              <a:t>Position Brands and Fakes as a prestige platform for all brand conscious consumers</a:t>
            </a:r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21506" name="Picture 2" descr="Brands &amp; Fak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7232" y="260648"/>
            <a:ext cx="5309064" cy="2088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chemeClr val="tx1"/>
                </a:solidFill>
              </a:rPr>
              <a:t>OUR CLIENTS</a:t>
            </a:r>
            <a:endParaRPr lang="en-IN" b="1" u="sng" dirty="0">
              <a:solidFill>
                <a:schemeClr val="tx1"/>
              </a:solidFill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9232" t="62072" r="24982" b="25328"/>
          <a:stretch>
            <a:fillRect/>
          </a:stretch>
        </p:blipFill>
        <p:spPr bwMode="auto">
          <a:xfrm>
            <a:off x="611560" y="2060848"/>
            <a:ext cx="793888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 l="19561" t="62797" r="24542" b="25391"/>
          <a:stretch>
            <a:fillRect/>
          </a:stretch>
        </p:blipFill>
        <p:spPr bwMode="auto">
          <a:xfrm>
            <a:off x="611560" y="3068960"/>
            <a:ext cx="792088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 l="19008" t="61812" r="24542" b="24407"/>
          <a:stretch>
            <a:fillRect/>
          </a:stretch>
        </p:blipFill>
        <p:spPr bwMode="auto">
          <a:xfrm>
            <a:off x="611560" y="3933056"/>
            <a:ext cx="792088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 cstate="print"/>
          <a:srcRect l="19561" t="61812" r="24542" b="25391"/>
          <a:stretch>
            <a:fillRect/>
          </a:stretch>
        </p:blipFill>
        <p:spPr bwMode="auto">
          <a:xfrm>
            <a:off x="611560" y="4941168"/>
            <a:ext cx="792088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42910" y="167856"/>
          <a:ext cx="7958167" cy="6190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185"/>
                <a:gridCol w="1428760"/>
                <a:gridCol w="1164467"/>
                <a:gridCol w="1497648"/>
                <a:gridCol w="2267107"/>
              </a:tblGrid>
              <a:tr h="92920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Trademark</a:t>
                      </a:r>
                      <a:endParaRPr lang="en-IN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Relevance for BNF</a:t>
                      </a:r>
                      <a:endParaRPr lang="en-IN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Brand</a:t>
                      </a:r>
                      <a:r>
                        <a:rPr lang="en-US" sz="1800" baseline="0" dirty="0" smtClean="0"/>
                        <a:t> Impact</a:t>
                      </a:r>
                      <a:endParaRPr lang="en-IN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What to   report</a:t>
                      </a:r>
                      <a:endParaRPr lang="en-IN" sz="1800" dirty="0" smtClean="0"/>
                    </a:p>
                    <a:p>
                      <a:endParaRPr lang="en-IN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Type Of action</a:t>
                      </a:r>
                      <a:endParaRPr lang="en-IN" sz="1800" dirty="0" smtClean="0"/>
                    </a:p>
                  </a:txBody>
                  <a:tcPr marT="45722" marB="45722"/>
                </a:tc>
              </a:tr>
              <a:tr h="12079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Trade dress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3" marR="91433" marT="45717" marB="4571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High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Loss of revenue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Degradation of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Brand quality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Product Photo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Types of products manufactured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Pass on information to brands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Reward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Fight for social cause</a:t>
                      </a:r>
                      <a:endParaRPr lang="en-IN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6" marB="45716"/>
                </a:tc>
              </a:tr>
              <a:tr h="10221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Logo design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3" marR="91433" marT="45717" marB="4571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High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Consumer confusion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Revenue loss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Product Photo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of logos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produced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Reward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Fight for social cause</a:t>
                      </a:r>
                      <a:endParaRPr lang="en-IN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3" marR="91433" marT="45717" marB="45717"/>
                </a:tc>
              </a:tr>
              <a:tr h="11715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Logo Color with similar designing </a:t>
                      </a:r>
                      <a:endParaRPr lang="en-IN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3" marR="91433" marT="45717" marB="4571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High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 marT="45719" marB="4571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Loss of revenue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Degradation of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Brand quality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 marT="45719" marB="4571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Photo of product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of products manufactured  </a:t>
                      </a:r>
                    </a:p>
                  </a:txBody>
                  <a:tcPr marL="91434" marR="91434" marT="45719" marB="4571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Action against culprit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Reward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Fight for social cause</a:t>
                      </a:r>
                      <a:endParaRPr lang="en-IN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3" marR="91433" marT="45717" marB="45717"/>
                </a:tc>
              </a:tr>
              <a:tr h="8362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Counterfeits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3" marR="91433" marT="45717" marB="4571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High</a:t>
                      </a:r>
                    </a:p>
                  </a:txBody>
                  <a:tcPr marL="91434" marR="91434" marT="45719" marB="4571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Consumer confusion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Revenue loss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 marT="45719" marB="4571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Product photo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Shop/store address</a:t>
                      </a:r>
                    </a:p>
                  </a:txBody>
                  <a:tcPr marL="91434" marR="91434" marT="45719" marB="4571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Action against culprit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Reward</a:t>
                      </a:r>
                    </a:p>
                  </a:txBody>
                  <a:tcPr marL="91434" marR="91434" marT="45719" marB="45719"/>
                </a:tc>
              </a:tr>
              <a:tr h="9847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Tagline Copy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3" marR="91433" marT="45717" marB="4571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High</a:t>
                      </a:r>
                    </a:p>
                  </a:txBody>
                  <a:tcPr marL="91434" marR="91434" marT="45719" marB="4571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Consumer confusion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Revenue loss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 marT="45719" marB="4571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Product photo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details of taglines</a:t>
                      </a:r>
                      <a:endParaRPr lang="en-IN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 marT="45719" marB="4571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Action against culprit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Fight for social cause</a:t>
                      </a:r>
                      <a:endParaRPr lang="en-IN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Reward</a:t>
                      </a:r>
                      <a:endParaRPr lang="en-IN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 marT="45719" marB="45719"/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20750" t="10454" r="20586" b="10797"/>
          <a:stretch>
            <a:fillRect/>
          </a:stretch>
        </p:blipFill>
        <p:spPr bwMode="auto">
          <a:xfrm>
            <a:off x="755576" y="476672"/>
            <a:ext cx="763284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20750" t="11438" r="20586" b="12766"/>
          <a:stretch>
            <a:fillRect/>
          </a:stretch>
        </p:blipFill>
        <p:spPr bwMode="auto">
          <a:xfrm>
            <a:off x="755576" y="404664"/>
            <a:ext cx="763284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http://www.laserspinewellness.com/wp-content/uploads/2014/01/Thank-yo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2726" y="1000108"/>
            <a:ext cx="6756860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FORMS OF TRADEMARK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Trademark applied for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trademark for which the application has been filed but it is yet to be registered is called as unregistered trade-mark. It is symbolized by the given mark.       </a:t>
            </a:r>
          </a:p>
          <a:p>
            <a:pPr lvl="1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Registered Trademark</a:t>
            </a:r>
          </a:p>
          <a:p>
            <a:pPr lvl="1" algn="just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trademark which is registered is called as registered trademark. It is symbolized by the given mark.</a:t>
            </a:r>
            <a:endParaRPr lang="en-US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3933056"/>
            <a:ext cx="2362556" cy="213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http://blog.monkey-house.ca/wp-content/uploads/2009/10/registered_tm.png"/>
          <p:cNvPicPr>
            <a:picLocks noChangeAspect="1" noChangeArrowheads="1"/>
          </p:cNvPicPr>
          <p:nvPr/>
        </p:nvPicPr>
        <p:blipFill>
          <a:blip r:embed="rId3" cstate="print"/>
          <a:srcRect l="44830" b="42479"/>
          <a:stretch>
            <a:fillRect/>
          </a:stretch>
        </p:blipFill>
        <p:spPr bwMode="auto">
          <a:xfrm>
            <a:off x="1331640" y="4578990"/>
            <a:ext cx="2232248" cy="11542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 DRESS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trade dress is actually a visual characteristic of a  product. It can be design, color, packaging or the layout of the product.</a:t>
            </a:r>
          </a:p>
          <a:p>
            <a:endParaRPr lang="en-US" dirty="0"/>
          </a:p>
        </p:txBody>
      </p:sp>
      <p:pic>
        <p:nvPicPr>
          <p:cNvPr id="1026" name="Picture 2" descr="http://www.whitelawfirm.com/TradeDressBottl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3786190"/>
            <a:ext cx="1943100" cy="1905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71802" y="3286124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Trade dress of  Coca-Cola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43570" y="3929066"/>
            <a:ext cx="30718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Shape of the bottle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Coca-Cola written in white on the bottle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700070"/>
          </a:xfrm>
        </p:spPr>
        <p:txBody>
          <a:bodyPr>
            <a:normAutofit/>
          </a:bodyPr>
          <a:lstStyle/>
          <a:p>
            <a:r>
              <a:rPr lang="en-US" sz="2900" b="1" u="sng" dirty="0" smtClean="0">
                <a:solidFill>
                  <a:schemeClr val="tx1"/>
                </a:solidFill>
              </a:rPr>
              <a:t>INTELLECTUAL PROPERTY INFRINGEMENT</a:t>
            </a:r>
            <a:endParaRPr lang="en-IN" sz="2900" b="1" u="sng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342256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Intellectual Property (IP) Crime is any violation or infringement of the rights of the owner of a trademark or copyright or patent etc.</a:t>
            </a:r>
          </a:p>
          <a:p>
            <a:r>
              <a:rPr lang="en-US" dirty="0" smtClean="0"/>
              <a:t>IP infringements </a:t>
            </a:r>
            <a:r>
              <a:rPr lang="en-IN" dirty="0" smtClean="0"/>
              <a:t>costs the global economy more than US$200 billion each year.</a:t>
            </a:r>
            <a:endParaRPr lang="en-US" dirty="0" smtClean="0"/>
          </a:p>
          <a:p>
            <a:pPr lvl="1"/>
            <a:endParaRPr lang="en-IN" dirty="0"/>
          </a:p>
        </p:txBody>
      </p:sp>
      <p:pic>
        <p:nvPicPr>
          <p:cNvPr id="6" name="Picture 5" descr="http://www.konicaminolta.eu/uploads/pics/beware_of_fake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276872"/>
            <a:ext cx="324036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 l="13473" t="35235" r="46126" b="54921"/>
          <a:stretch>
            <a:fillRect/>
          </a:stretch>
        </p:blipFill>
        <p:spPr bwMode="auto">
          <a:xfrm rot="21202903">
            <a:off x="331203" y="2398096"/>
            <a:ext cx="525658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 cstate="print"/>
          <a:srcRect l="13555" t="38016" r="37189" b="52140"/>
          <a:stretch>
            <a:fillRect/>
          </a:stretch>
        </p:blipFill>
        <p:spPr bwMode="auto">
          <a:xfrm rot="20893967">
            <a:off x="257602" y="834557"/>
            <a:ext cx="64087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/>
          <a:srcRect l="14861" t="43109" r="43912" b="46063"/>
          <a:stretch>
            <a:fillRect/>
          </a:stretch>
        </p:blipFill>
        <p:spPr bwMode="auto">
          <a:xfrm rot="21392328">
            <a:off x="3531874" y="1106425"/>
            <a:ext cx="5364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 cstate="print"/>
          <a:srcRect l="12448" t="40969" r="45491" b="52140"/>
          <a:stretch>
            <a:fillRect/>
          </a:stretch>
        </p:blipFill>
        <p:spPr bwMode="auto">
          <a:xfrm rot="20699609">
            <a:off x="2959764" y="2688753"/>
            <a:ext cx="547260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http://now.symassets.com/now/en/ASIA_SITE/IN/pu/images/Non-Product/Misc/pull_quotes/img_the_counterfeit_242x17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4005064"/>
            <a:ext cx="3432610" cy="241133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2" descr="http://media.gallup.com/GPTB/goverPubli/20050222_3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005064"/>
            <a:ext cx="5328592" cy="2448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etretail.indiatimes.com/photo/22306080.c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571480"/>
            <a:ext cx="5500726" cy="5374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chemeClr val="tx1"/>
                </a:solidFill>
              </a:rPr>
              <a:t>TYPES OF VIOLATION</a:t>
            </a:r>
            <a:endParaRPr lang="en-IN" b="1" u="sng" dirty="0">
              <a:solidFill>
                <a:schemeClr val="tx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</p:nvPr>
        </p:nvGraphicFramePr>
        <p:xfrm>
          <a:off x="301752" y="1527048"/>
          <a:ext cx="850392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623</TotalTime>
  <Words>642</Words>
  <Application>Microsoft Office PowerPoint</Application>
  <PresentationFormat>On-screen Show (4:3)</PresentationFormat>
  <Paragraphs>155</Paragraphs>
  <Slides>39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Civic</vt:lpstr>
      <vt:lpstr>Brands and Fakes</vt:lpstr>
      <vt:lpstr>INTELLECTUAL PROPERTY RIGHTS</vt:lpstr>
      <vt:lpstr>TRADEMARK</vt:lpstr>
      <vt:lpstr>FORMS OF TRADEMARK</vt:lpstr>
      <vt:lpstr>TRADE DRESS</vt:lpstr>
      <vt:lpstr>INTELLECTUAL PROPERTY INFRINGEMENT</vt:lpstr>
      <vt:lpstr>PowerPoint Presentation</vt:lpstr>
      <vt:lpstr>PowerPoint Presentation</vt:lpstr>
      <vt:lpstr>TYPES OF VIOLATION</vt:lpstr>
      <vt:lpstr>COUNTERFEITING</vt:lpstr>
      <vt:lpstr>COUNTERFEITING</vt:lpstr>
      <vt:lpstr>TRADEMARK INFRINGEMENT</vt:lpstr>
      <vt:lpstr>TRADE DRESS INFRINGEMENT</vt:lpstr>
      <vt:lpstr>COPYING OF LOGO</vt:lpstr>
      <vt:lpstr>SOFTWARE PIRACY</vt:lpstr>
      <vt:lpstr>COPYRIGHT INFRINGEMENT</vt:lpstr>
      <vt:lpstr>PATENT INFRINGEMENT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CLIENTS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move against duplicates</dc:title>
  <dc:creator>hp</dc:creator>
  <cp:lastModifiedBy>ravi gautam</cp:lastModifiedBy>
  <cp:revision>80</cp:revision>
  <dcterms:created xsi:type="dcterms:W3CDTF">2014-07-29T12:15:17Z</dcterms:created>
  <dcterms:modified xsi:type="dcterms:W3CDTF">2016-06-04T08:25:33Z</dcterms:modified>
</cp:coreProperties>
</file>